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60" r:id="rId4"/>
    <p:sldId id="261" r:id="rId5"/>
    <p:sldId id="262" r:id="rId6"/>
    <p:sldId id="264" r:id="rId7"/>
    <p:sldId id="270" r:id="rId8"/>
    <p:sldId id="266" r:id="rId9"/>
    <p:sldId id="271" r:id="rId10"/>
    <p:sldId id="272" r:id="rId11"/>
    <p:sldId id="258" r:id="rId12"/>
    <p:sldId id="259" r:id="rId13"/>
    <p:sldId id="265" r:id="rId14"/>
    <p:sldId id="267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5921"/>
  </p:normalViewPr>
  <p:slideViewPr>
    <p:cSldViewPr snapToGrid="0" snapToObjects="1">
      <p:cViewPr varScale="1">
        <p:scale>
          <a:sx n="90" d="100"/>
          <a:sy n="90" d="100"/>
        </p:scale>
        <p:origin x="23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5XRtcud35E" TargetMode="External"/><Relationship Id="rId2" Type="http://schemas.openxmlformats.org/officeDocument/2006/relationships/hyperlink" Target="https://cs.gmu.edu/~setia/cs310/slides/btrees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B8F9D-F142-954E-9C5D-6D81BA66FB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SEMINAR 4: DATA STRUCTURES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2AD545-53CC-C24D-82A7-B5579D19E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SEMINAR PREPARATION QUESTIONS</a:t>
            </a:r>
          </a:p>
        </p:txBody>
      </p:sp>
    </p:spTree>
    <p:extLst>
      <p:ext uri="{BB962C8B-B14F-4D97-AF65-F5344CB8AC3E}">
        <p14:creationId xmlns:p14="http://schemas.microsoft.com/office/powerpoint/2010/main" val="1161742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BD930-1E45-A543-B756-F7E8D0DB2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00300"/>
            <a:ext cx="8825659" cy="3619500"/>
          </a:xfrm>
        </p:spPr>
        <p:txBody>
          <a:bodyPr>
            <a:normAutofit fontScale="92500" lnSpcReduction="20000"/>
          </a:bodyPr>
          <a:lstStyle/>
          <a:p>
            <a:pPr lvl="3"/>
            <a:r>
              <a:rPr lang="en-US" dirty="0"/>
              <a:t>increment </a:t>
            </a:r>
            <a:r>
              <a:rPr lang="en-US" dirty="0" err="1"/>
              <a:t>i</a:t>
            </a:r>
            <a:endParaRPr lang="en-US" dirty="0"/>
          </a:p>
          <a:p>
            <a:pPr lvl="3"/>
            <a:r>
              <a:rPr lang="en-US" dirty="0"/>
              <a:t>print list1</a:t>
            </a:r>
          </a:p>
          <a:p>
            <a:pPr lvl="2"/>
            <a:r>
              <a:rPr lang="en-US" dirty="0"/>
              <a:t>endif</a:t>
            </a:r>
          </a:p>
          <a:p>
            <a:pPr lvl="1"/>
            <a:r>
              <a:rPr lang="en-US" dirty="0" err="1"/>
              <a:t>endfor</a:t>
            </a:r>
            <a:endParaRPr lang="en-US" dirty="0"/>
          </a:p>
          <a:p>
            <a:pPr lvl="1"/>
            <a:r>
              <a:rPr lang="en-US" dirty="0"/>
              <a:t>while flag != False</a:t>
            </a:r>
          </a:p>
          <a:p>
            <a:pPr lvl="2"/>
            <a:r>
              <a:rPr lang="en-US" dirty="0"/>
              <a:t>repeat</a:t>
            </a:r>
          </a:p>
          <a:p>
            <a:pPr lvl="3"/>
            <a:r>
              <a:rPr lang="en-US" dirty="0"/>
              <a:t>call </a:t>
            </a:r>
            <a:r>
              <a:rPr lang="en-US" dirty="0" err="1"/>
              <a:t>short_bubble_sort</a:t>
            </a:r>
            <a:r>
              <a:rPr lang="en-US" dirty="0"/>
              <a:t> with new list1</a:t>
            </a:r>
          </a:p>
          <a:p>
            <a:pPr lvl="2"/>
            <a:r>
              <a:rPr lang="en-US" dirty="0"/>
              <a:t>until passes = length(list1)-1</a:t>
            </a:r>
          </a:p>
          <a:p>
            <a:r>
              <a:rPr lang="en-US" dirty="0"/>
              <a:t>// length of list1(n)-1 passes are required for a list of n numbers. Once</a:t>
            </a:r>
          </a:p>
          <a:p>
            <a:r>
              <a:rPr lang="en-US" dirty="0"/>
              <a:t>passes = n -1, sorting is complete.</a:t>
            </a:r>
          </a:p>
          <a:p>
            <a:pPr lvl="1"/>
            <a:r>
              <a:rPr lang="en-US" dirty="0" err="1"/>
              <a:t>endwhile</a:t>
            </a:r>
            <a:endParaRPr lang="en-US" dirty="0"/>
          </a:p>
          <a:p>
            <a:r>
              <a:rPr lang="en-US" dirty="0" err="1"/>
              <a:t>endprocedure</a:t>
            </a:r>
            <a:r>
              <a:rPr lang="en-US" dirty="0"/>
              <a:t>()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649AA6-4149-4F4C-9995-53EF3E9D0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389221" cy="1026582"/>
          </a:xfrm>
        </p:spPr>
        <p:txBody>
          <a:bodyPr/>
          <a:lstStyle/>
          <a:p>
            <a:r>
              <a:rPr lang="en-US" sz="2000" dirty="0"/>
              <a:t>6) Write the steps for the bubble sort using natural language or flowchart and then write an algorithm for bubble sort using appropriate notations, i.e. pseudocode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482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2BF58-12DC-BF43-B890-6B1A742A2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7) Steps for Quicksort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C0E2F-72F2-C940-9F79-AE0BC67B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274849"/>
            <a:ext cx="8825659" cy="4204010"/>
          </a:xfrm>
        </p:spPr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Pick the last element in the list as the pivot element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declare two variables 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 and j for traversing the list in both directions; 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 at the start and j at the element  before the pivot element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Compare 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 and j with pivot element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Increment I and move further along in the list until you find an element greater </a:t>
            </a:r>
            <a:r>
              <a:rPr lang="en-US" dirty="0" err="1">
                <a:solidFill>
                  <a:schemeClr val="tx1"/>
                </a:solidFill>
              </a:rPr>
              <a:t>tha</a:t>
            </a:r>
            <a:r>
              <a:rPr lang="en-US" dirty="0">
                <a:solidFill>
                  <a:schemeClr val="tx1"/>
                </a:solidFill>
              </a:rPr>
              <a:t> the pivot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Decrement j and move further along in opposite direction until you find an element less that pivot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Swap both elements at I and j positions 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Repeat steps 4 – 6 until  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 and j meet at a split point.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Replace the item at the split point with the pivot element to have lesser elements on the left and greater elements on the right.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Perform quicksort on the sub-lists until all items are fully sorted.</a:t>
            </a:r>
          </a:p>
          <a:p>
            <a:pPr marL="0" indent="0">
              <a:buNone/>
            </a:pPr>
            <a:endParaRPr lang="en-US" dirty="0">
              <a:solidFill>
                <a:srgbClr val="00B050"/>
              </a:solidFill>
              <a:highlight>
                <a:srgbClr val="FFFF00"/>
              </a:highlight>
            </a:endParaRPr>
          </a:p>
          <a:p>
            <a:pPr marL="57150" indent="0">
              <a:buNone/>
            </a:pPr>
            <a:endParaRPr lang="en-US" dirty="0"/>
          </a:p>
          <a:p>
            <a:pPr marL="51435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253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00F42-25A8-5B47-8BE6-B87B44FF8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Algorithm for Sequential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6BCBB-AA9E-684C-90FC-7A291FA64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Set index = 0</a:t>
            </a:r>
          </a:p>
          <a:p>
            <a:pPr marL="0" indent="0">
              <a:buNone/>
            </a:pPr>
            <a:r>
              <a:rPr lang="en-US" dirty="0"/>
              <a:t>2. For each item in list </a:t>
            </a:r>
          </a:p>
          <a:p>
            <a:pPr marL="0" indent="0">
              <a:buNone/>
            </a:pPr>
            <a:r>
              <a:rPr lang="en-US" dirty="0"/>
              <a:t>3. If item at index 0 equals x</a:t>
            </a:r>
          </a:p>
          <a:p>
            <a:pPr marL="0" indent="0">
              <a:buNone/>
            </a:pPr>
            <a:r>
              <a:rPr lang="en-US" dirty="0"/>
              <a:t>4. Return x and jump to step 7</a:t>
            </a:r>
          </a:p>
          <a:p>
            <a:pPr marL="0" indent="0">
              <a:buNone/>
            </a:pPr>
            <a:r>
              <a:rPr lang="en-US" dirty="0"/>
              <a:t>5. Else increment index</a:t>
            </a:r>
          </a:p>
          <a:p>
            <a:pPr marL="0" indent="0">
              <a:buNone/>
            </a:pPr>
            <a:r>
              <a:rPr lang="en-US" dirty="0"/>
              <a:t>6. Repeat steps 2-5 until index = length(list)</a:t>
            </a:r>
          </a:p>
          <a:p>
            <a:pPr marL="0" indent="0">
              <a:buNone/>
            </a:pPr>
            <a:r>
              <a:rPr lang="en-US" dirty="0"/>
              <a:t>7. exit </a:t>
            </a:r>
          </a:p>
        </p:txBody>
      </p:sp>
    </p:spTree>
    <p:extLst>
      <p:ext uri="{BB962C8B-B14F-4D97-AF65-F5344CB8AC3E}">
        <p14:creationId xmlns:p14="http://schemas.microsoft.com/office/powerpoint/2010/main" val="3351645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0BD55-DEDF-D441-BF94-9E5A218DD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973667"/>
            <a:ext cx="9960721" cy="883707"/>
          </a:xfrm>
        </p:spPr>
        <p:txBody>
          <a:bodyPr/>
          <a:lstStyle/>
          <a:p>
            <a:r>
              <a:rPr lang="en-US" sz="2000" dirty="0"/>
              <a:t>9) Write steps for a binary search using natural language or flowchart and then write an algorithm for binary search using appropriate notation, i.e. pseudocode.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C8048-FBD9-534C-84E0-5D4B1794B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Steps for Binary Search </a:t>
            </a:r>
          </a:p>
          <a:p>
            <a:r>
              <a:rPr lang="en-US" dirty="0"/>
              <a:t>Sort data</a:t>
            </a:r>
          </a:p>
          <a:p>
            <a:r>
              <a:rPr lang="en-US" dirty="0"/>
              <a:t>Determine half of the array using the formula and pick integer value of the result as midpoint</a:t>
            </a:r>
          </a:p>
          <a:p>
            <a:r>
              <a:rPr lang="en-US" dirty="0"/>
              <a:t>If search item is greater than midpoint then search the right sub array by repeating </a:t>
            </a:r>
          </a:p>
          <a:p>
            <a:r>
              <a:rPr lang="en-US" dirty="0"/>
              <a:t>otherwise search left subarray</a:t>
            </a:r>
          </a:p>
          <a:p>
            <a:r>
              <a:rPr lang="en-US" dirty="0"/>
              <a:t>Repeat steps 2 to 5 until list exhausted or item found.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048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A131C-2053-A540-995E-869AAC2B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Pseudocode: Binary Search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7490E-1562-9541-B978-EF0EBC77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185988"/>
            <a:ext cx="8825659" cy="467201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Procedure </a:t>
            </a:r>
            <a:r>
              <a:rPr lang="en-US" dirty="0" err="1"/>
              <a:t>Binary_Search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, x) //x is the item being searched for</a:t>
            </a:r>
          </a:p>
          <a:p>
            <a:pPr lvl="1"/>
            <a:r>
              <a:rPr lang="en-US" dirty="0"/>
              <a:t>Set </a:t>
            </a:r>
            <a:r>
              <a:rPr lang="en-US" dirty="0" err="1"/>
              <a:t>i</a:t>
            </a:r>
            <a:r>
              <a:rPr lang="en-US" dirty="0"/>
              <a:t>= 1. //</a:t>
            </a:r>
            <a:r>
              <a:rPr lang="en-US" dirty="0" err="1"/>
              <a:t>lowerbound</a:t>
            </a:r>
            <a:endParaRPr lang="en-US" dirty="0"/>
          </a:p>
          <a:p>
            <a:pPr lvl="1"/>
            <a:r>
              <a:rPr lang="en-US" dirty="0"/>
              <a:t>Set j = length(array). //</a:t>
            </a:r>
            <a:r>
              <a:rPr lang="en-US" dirty="0" err="1"/>
              <a:t>upperbound</a:t>
            </a:r>
            <a:endParaRPr lang="en-US" dirty="0"/>
          </a:p>
          <a:p>
            <a:pPr lvl="1"/>
            <a:r>
              <a:rPr lang="en-US" dirty="0"/>
              <a:t>Set midpoint = 0</a:t>
            </a:r>
          </a:p>
          <a:p>
            <a:pPr lvl="1"/>
            <a:r>
              <a:rPr lang="en-US" dirty="0"/>
              <a:t>while x not found</a:t>
            </a:r>
          </a:p>
          <a:p>
            <a:pPr lvl="2"/>
            <a:r>
              <a:rPr lang="en-US" dirty="0"/>
              <a:t>If j &lt; </a:t>
            </a:r>
            <a:r>
              <a:rPr lang="en-US" dirty="0" err="1"/>
              <a:t>i</a:t>
            </a:r>
            <a:endParaRPr lang="en-US" dirty="0"/>
          </a:p>
          <a:p>
            <a:pPr lvl="3"/>
            <a:r>
              <a:rPr lang="en-US" dirty="0"/>
              <a:t>Return “x not found”</a:t>
            </a:r>
          </a:p>
          <a:p>
            <a:pPr lvl="2"/>
            <a:r>
              <a:rPr lang="en-US" dirty="0"/>
              <a:t>Set midpoint = </a:t>
            </a:r>
            <a:r>
              <a:rPr lang="en-US" dirty="0" err="1"/>
              <a:t>i</a:t>
            </a:r>
            <a:r>
              <a:rPr lang="en-US" dirty="0"/>
              <a:t> + (j-</a:t>
            </a:r>
            <a:r>
              <a:rPr lang="en-US" dirty="0" err="1"/>
              <a:t>i</a:t>
            </a:r>
            <a:r>
              <a:rPr lang="en-US" dirty="0"/>
              <a:t>)/2</a:t>
            </a:r>
          </a:p>
          <a:p>
            <a:pPr lvl="2"/>
            <a:r>
              <a:rPr lang="en-US" dirty="0"/>
              <a:t>if </a:t>
            </a:r>
            <a:r>
              <a:rPr lang="en-US" dirty="0" err="1"/>
              <a:t>arr</a:t>
            </a:r>
            <a:r>
              <a:rPr lang="en-US" dirty="0"/>
              <a:t>[midpoint] &lt; x</a:t>
            </a:r>
          </a:p>
          <a:p>
            <a:pPr lvl="3"/>
            <a:r>
              <a:rPr lang="en-US" dirty="0"/>
              <a:t>I = midpoint +1</a:t>
            </a:r>
          </a:p>
          <a:p>
            <a:pPr lvl="2"/>
            <a:r>
              <a:rPr lang="en-US" dirty="0"/>
              <a:t>If </a:t>
            </a:r>
            <a:r>
              <a:rPr lang="en-US" dirty="0" err="1"/>
              <a:t>arr</a:t>
            </a:r>
            <a:r>
              <a:rPr lang="en-US" dirty="0"/>
              <a:t>[midpoint]&gt;x</a:t>
            </a:r>
          </a:p>
          <a:p>
            <a:pPr lvl="3"/>
            <a:r>
              <a:rPr lang="en-US" dirty="0"/>
              <a:t>J = midpoint - 1</a:t>
            </a:r>
          </a:p>
          <a:p>
            <a:pPr lvl="2"/>
            <a:r>
              <a:rPr lang="en-US" dirty="0"/>
              <a:t>If </a:t>
            </a:r>
            <a:r>
              <a:rPr lang="en-US" dirty="0" err="1"/>
              <a:t>arr</a:t>
            </a:r>
            <a:r>
              <a:rPr lang="en-US" dirty="0"/>
              <a:t>[midpoint] == x</a:t>
            </a:r>
          </a:p>
          <a:p>
            <a:pPr lvl="3"/>
            <a:r>
              <a:rPr lang="en-US" dirty="0"/>
              <a:t>Return “midpoint”. // x found</a:t>
            </a:r>
          </a:p>
          <a:p>
            <a:pPr lvl="1"/>
            <a:r>
              <a:rPr lang="en-US" dirty="0" err="1"/>
              <a:t>endwhile</a:t>
            </a:r>
            <a:r>
              <a:rPr lang="en-US" dirty="0"/>
              <a:t>()</a:t>
            </a:r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03143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8F95F-CADD-BA41-B3F2-28FDAAF35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10C23-2AE2-FA4E-9974-26C5C0E6E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hlinkClick r:id="rId2"/>
              </a:rPr>
              <a:t>https://cs.gmu.edu/~setia/cs310/slides/btrees.pdf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www.tutorialspoint.com</a:t>
            </a:r>
            <a:r>
              <a:rPr lang="en-US" dirty="0"/>
              <a:t>/</a:t>
            </a:r>
            <a:r>
              <a:rPr lang="en-US" dirty="0" err="1"/>
              <a:t>data_structures_algorithms</a:t>
            </a:r>
            <a:r>
              <a:rPr lang="en-US" dirty="0"/>
              <a:t>/</a:t>
            </a:r>
            <a:r>
              <a:rPr lang="en-US" dirty="0" err="1"/>
              <a:t>index.htm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www.faceprep.in</a:t>
            </a:r>
            <a:r>
              <a:rPr lang="en-US" dirty="0"/>
              <a:t>/data-structures/linked-list-vs-array/#:~:text=An%20array%20is%20a%20collection,not%20possible%20in%20linked%20lists.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r>
              <a:rPr lang="en-US" u="sng" dirty="0">
                <a:hlinkClick r:id="rId3"/>
              </a:rPr>
              <a:t>https://www.youtube.com/watch?v=s5XRtcud35E</a:t>
            </a:r>
            <a:endParaRPr lang="en-US" dirty="0"/>
          </a:p>
          <a:p>
            <a:r>
              <a:rPr lang="en-US" dirty="0"/>
              <a:t>Miller, B. and </a:t>
            </a:r>
            <a:r>
              <a:rPr lang="en-US" dirty="0" err="1"/>
              <a:t>Ranum</a:t>
            </a:r>
            <a:r>
              <a:rPr lang="en-US" dirty="0"/>
              <a:t>, D., 2013. Problem solving with algorithms and data structures.</a:t>
            </a:r>
          </a:p>
          <a:p>
            <a:pPr marL="0" indent="0">
              <a:buNone/>
            </a:pPr>
            <a:r>
              <a:rPr lang="en-US" dirty="0"/>
              <a:t>	Release 3.0, Auckland: The University of Auckland, School of Computer Science.</a:t>
            </a:r>
          </a:p>
          <a:p>
            <a:pPr marL="0" indent="0">
              <a:buNone/>
            </a:pPr>
            <a:r>
              <a:rPr lang="en-US" dirty="0"/>
              <a:t>	Available from: google scholar, [Accessed 16 March 2021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913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EA79E-BF17-9249-8C9D-28D3DF9C0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10089309" cy="706964"/>
          </a:xfrm>
        </p:spPr>
        <p:txBody>
          <a:bodyPr/>
          <a:lstStyle/>
          <a:p>
            <a:r>
              <a:rPr lang="en-US" dirty="0"/>
              <a:t>1. What is a linked list? Compare and contrast different types of linked list.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C9238-78EC-DB45-9E96-C678ECDE7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417921" cy="36830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“A linked list is a sequence of data structures connected together via a link” (tutorials point, N.D)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Singly linked list</a:t>
            </a:r>
            <a:r>
              <a:rPr lang="en-US" dirty="0"/>
              <a:t>: items in the list can only be traversed in forward direction using a pointer to point to the next item. The pointer of the last cell in the list contains null value.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Doubly linked list</a:t>
            </a:r>
            <a:r>
              <a:rPr lang="en-US" dirty="0"/>
              <a:t>: Items can be traversed in both directions, forward and backward using the </a:t>
            </a:r>
            <a:r>
              <a:rPr lang="en-US" dirty="0" err="1"/>
              <a:t>prev</a:t>
            </a:r>
            <a:r>
              <a:rPr lang="en-US" dirty="0"/>
              <a:t> and next pointers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Circularly linked list</a:t>
            </a:r>
            <a:r>
              <a:rPr lang="en-US" dirty="0"/>
              <a:t>: It can be implemented as a singly or doubly linked list. In a singly linked list implementation, last item is connected back to the first item in the list while for a doubly linked list, the next pointer of the last node points to the first element and the </a:t>
            </a:r>
            <a:r>
              <a:rPr lang="en-US" dirty="0" err="1"/>
              <a:t>prev</a:t>
            </a:r>
            <a:r>
              <a:rPr lang="en-US" dirty="0"/>
              <a:t> pointer of the first node points to the last element in the list.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855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D4E7B-AB0B-684B-8175-7175E395C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548218"/>
            <a:ext cx="10403634" cy="2055282"/>
          </a:xfrm>
        </p:spPr>
        <p:txBody>
          <a:bodyPr/>
          <a:lstStyle/>
          <a:p>
            <a:r>
              <a:rPr lang="en-US" sz="2400" dirty="0"/>
              <a:t>2) Why would you prefer to implement a linked list over an array? What are the problems which may be encountered when implementing a linked list over an array?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C1CFE-1AE1-2445-8AE2-3AD7C07D7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560796" cy="370628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linked lists are chosen over arrays when we do not know exactly how much data is to be stored. A linked list can grow or shrink when new elements are added or deleted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dbl" dirty="0"/>
              <a:t>Problems with linked lists</a:t>
            </a:r>
            <a:endParaRPr lang="en-US" dirty="0"/>
          </a:p>
          <a:p>
            <a:r>
              <a:rPr lang="en-US" dirty="0"/>
              <a:t>Random accessing is not possible unlike arrays where indexing is used to access elements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r>
              <a:rPr lang="en-US" dirty="0"/>
              <a:t>Linked lists also take up a lot of memory space because of the pointers used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51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C9C6-ACFA-784E-87C4-CA1D14845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7"/>
            <a:ext cx="10232184" cy="1012295"/>
          </a:xfrm>
        </p:spPr>
        <p:txBody>
          <a:bodyPr/>
          <a:lstStyle/>
          <a:p>
            <a:r>
              <a:rPr lang="en-US" dirty="0"/>
              <a:t>3) Discuss the advantages and disadvantages of stacks and queues implemented using a linked list.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29486-8A9A-804C-A18C-EC64D7D6B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Advantages of stack/queue implementation using linked lists</a:t>
            </a:r>
          </a:p>
          <a:p>
            <a:r>
              <a:rPr lang="en-US" dirty="0"/>
              <a:t>It is possible to implement a stack/queue that can grow or shrink as desired. No space limitation. </a:t>
            </a:r>
          </a:p>
          <a:p>
            <a:r>
              <a:rPr lang="en-US" dirty="0"/>
              <a:t>Insertion and deletion operations are faster and easier. </a:t>
            </a:r>
          </a:p>
          <a:p>
            <a:r>
              <a:rPr lang="en-US" dirty="0"/>
              <a:t>The issue of stack overflow is avoided as memory can be dynamically allocated to each new node added</a:t>
            </a:r>
          </a:p>
          <a:p>
            <a:pPr marL="0" indent="0">
              <a:buNone/>
            </a:pPr>
            <a:r>
              <a:rPr lang="en-US" b="1" dirty="0"/>
              <a:t>Disadvantages of stack/queue implementation using linked lists</a:t>
            </a:r>
          </a:p>
          <a:p>
            <a:pPr marL="0" indent="0">
              <a:buNone/>
            </a:pPr>
            <a:r>
              <a:rPr lang="en-US" dirty="0"/>
              <a:t>As previously mentioned, it uses up a lot of memory space due to pointers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59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18B08-CAC1-334F-9B76-5C5161F49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7"/>
            <a:ext cx="10303621" cy="1183745"/>
          </a:xfrm>
        </p:spPr>
        <p:txBody>
          <a:bodyPr/>
          <a:lstStyle/>
          <a:p>
            <a:r>
              <a:rPr lang="en-US" sz="2400" dirty="0"/>
              <a:t>4) Construct a tree for the given </a:t>
            </a:r>
            <a:r>
              <a:rPr lang="en-US" sz="2400" dirty="0" err="1"/>
              <a:t>inorder</a:t>
            </a:r>
            <a:r>
              <a:rPr lang="en-US" sz="2400" dirty="0"/>
              <a:t> and </a:t>
            </a:r>
            <a:r>
              <a:rPr lang="en-US" sz="2400" dirty="0" err="1"/>
              <a:t>postorder</a:t>
            </a:r>
            <a:r>
              <a:rPr lang="en-US" sz="2400" dirty="0"/>
              <a:t> traversals:</a:t>
            </a:r>
            <a:br>
              <a:rPr lang="en-US" sz="2400" dirty="0"/>
            </a:br>
            <a:r>
              <a:rPr lang="en-US" sz="2400" dirty="0" err="1"/>
              <a:t>Inorder</a:t>
            </a:r>
            <a:r>
              <a:rPr lang="en-US" sz="2400" dirty="0"/>
              <a:t>: D G B A H E I C F</a:t>
            </a:r>
            <a:br>
              <a:rPr lang="en-US" sz="2400" dirty="0"/>
            </a:br>
            <a:r>
              <a:rPr lang="en-US" sz="2400" dirty="0" err="1"/>
              <a:t>Postorder</a:t>
            </a:r>
            <a:r>
              <a:rPr lang="en-US" sz="2400" dirty="0"/>
              <a:t>: GDBHIEFCA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12F7F-6D23-714F-B48D-AE1408DEE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303621" cy="34163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									 	Post order traversal: L, R, Root (A)</a:t>
            </a:r>
          </a:p>
          <a:p>
            <a:pPr marL="0" indent="0">
              <a:buNone/>
            </a:pPr>
            <a:r>
              <a:rPr lang="en-US" dirty="0"/>
              <a:t>												</a:t>
            </a:r>
            <a:r>
              <a:rPr lang="en-US" dirty="0" err="1"/>
              <a:t>Inorder</a:t>
            </a:r>
            <a:r>
              <a:rPr lang="en-US" dirty="0"/>
              <a:t> traversal: L, Root, 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B4A7FC4-D796-0A46-B8D9-DCF80BC657F7}"/>
              </a:ext>
            </a:extLst>
          </p:cNvPr>
          <p:cNvSpPr/>
          <p:nvPr/>
        </p:nvSpPr>
        <p:spPr>
          <a:xfrm>
            <a:off x="5037834" y="5233988"/>
            <a:ext cx="590550" cy="5154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8B9895C-0DC1-7443-AB57-AA302BD70512}"/>
              </a:ext>
            </a:extLst>
          </p:cNvPr>
          <p:cNvSpPr/>
          <p:nvPr/>
        </p:nvSpPr>
        <p:spPr>
          <a:xfrm>
            <a:off x="3788520" y="5233988"/>
            <a:ext cx="590550" cy="5154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E32DF54-0034-3844-9D4C-40179D70C0BD}"/>
              </a:ext>
            </a:extLst>
          </p:cNvPr>
          <p:cNvSpPr/>
          <p:nvPr/>
        </p:nvSpPr>
        <p:spPr>
          <a:xfrm>
            <a:off x="5800725" y="4549244"/>
            <a:ext cx="590550" cy="5154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30C62D5-95CC-BC45-80AA-1E946F7499CC}"/>
              </a:ext>
            </a:extLst>
          </p:cNvPr>
          <p:cNvSpPr/>
          <p:nvPr/>
        </p:nvSpPr>
        <p:spPr>
          <a:xfrm>
            <a:off x="4368053" y="4549245"/>
            <a:ext cx="590550" cy="5154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AF8EB10-52B4-0744-98D4-04F209559C15}"/>
              </a:ext>
            </a:extLst>
          </p:cNvPr>
          <p:cNvSpPr/>
          <p:nvPr/>
        </p:nvSpPr>
        <p:spPr>
          <a:xfrm>
            <a:off x="4958603" y="3661041"/>
            <a:ext cx="590550" cy="5154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ED296DD-9024-534D-BE44-520B713BC8CD}"/>
              </a:ext>
            </a:extLst>
          </p:cNvPr>
          <p:cNvSpPr/>
          <p:nvPr/>
        </p:nvSpPr>
        <p:spPr>
          <a:xfrm>
            <a:off x="3634581" y="3000904"/>
            <a:ext cx="590550" cy="5154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AE92864-AE5F-1744-960C-FE0E09B18180}"/>
              </a:ext>
            </a:extLst>
          </p:cNvPr>
          <p:cNvSpPr/>
          <p:nvPr/>
        </p:nvSpPr>
        <p:spPr>
          <a:xfrm>
            <a:off x="2506662" y="3730623"/>
            <a:ext cx="590550" cy="5154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CF5C405-30B6-8040-B4A1-1093F3F03BFA}"/>
              </a:ext>
            </a:extLst>
          </p:cNvPr>
          <p:cNvSpPr/>
          <p:nvPr/>
        </p:nvSpPr>
        <p:spPr>
          <a:xfrm>
            <a:off x="1733550" y="4549245"/>
            <a:ext cx="590550" cy="5154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1B5E547-490D-F644-8F32-D6772276B863}"/>
              </a:ext>
            </a:extLst>
          </p:cNvPr>
          <p:cNvSpPr/>
          <p:nvPr/>
        </p:nvSpPr>
        <p:spPr>
          <a:xfrm>
            <a:off x="2471737" y="5233988"/>
            <a:ext cx="590550" cy="5154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818BB7B-BFB5-C34B-8221-A071BB932BE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225131" y="3339025"/>
            <a:ext cx="819956" cy="3974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4D769E-BA99-A64F-8376-5251E73920A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63328" y="4164391"/>
            <a:ext cx="381759" cy="384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15E3100-8F20-2842-BC27-B79CE61578A0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4083795" y="4904504"/>
            <a:ext cx="313565" cy="3294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7A5B2E5-EB94-364C-8F80-CD8F01FD62C9}"/>
              </a:ext>
            </a:extLst>
          </p:cNvPr>
          <p:cNvCxnSpPr>
            <a:cxnSpLocks/>
            <a:endCxn id="10" idx="7"/>
          </p:cNvCxnSpPr>
          <p:nvPr/>
        </p:nvCxnSpPr>
        <p:spPr>
          <a:xfrm flipH="1">
            <a:off x="3010728" y="3339025"/>
            <a:ext cx="621630" cy="4670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A4A23F-65D1-D246-BF7A-6E95B82DBFBF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5496505" y="4111491"/>
            <a:ext cx="599495" cy="4377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E7A4D3D-C2FA-5E4F-982B-92E492E3EC9A}"/>
              </a:ext>
            </a:extLst>
          </p:cNvPr>
          <p:cNvCxnSpPr>
            <a:cxnSpLocks/>
          </p:cNvCxnSpPr>
          <p:nvPr/>
        </p:nvCxnSpPr>
        <p:spPr>
          <a:xfrm flipH="1">
            <a:off x="2028825" y="4111491"/>
            <a:ext cx="487106" cy="4377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D9C67D8-ECA2-4C4F-BFA3-EA9F9791CF7D}"/>
              </a:ext>
            </a:extLst>
          </p:cNvPr>
          <p:cNvCxnSpPr>
            <a:cxnSpLocks/>
          </p:cNvCxnSpPr>
          <p:nvPr/>
        </p:nvCxnSpPr>
        <p:spPr>
          <a:xfrm>
            <a:off x="2182782" y="5009128"/>
            <a:ext cx="333149" cy="3003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15D1443-2E80-6649-AA50-EE5013D8D7D1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787509" y="4977115"/>
            <a:ext cx="336809" cy="332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0B77142-7D68-464C-A1C5-C4CB0088B47F}"/>
              </a:ext>
            </a:extLst>
          </p:cNvPr>
          <p:cNvSpPr txBox="1"/>
          <p:nvPr/>
        </p:nvSpPr>
        <p:spPr>
          <a:xfrm>
            <a:off x="7972425" y="3429000"/>
            <a:ext cx="1585913" cy="61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00051CE-2DE8-CE4C-BF9E-E6E1EA4DF1C1}"/>
              </a:ext>
            </a:extLst>
          </p:cNvPr>
          <p:cNvSpPr txBox="1"/>
          <p:nvPr/>
        </p:nvSpPr>
        <p:spPr>
          <a:xfrm>
            <a:off x="8124825" y="3581400"/>
            <a:ext cx="1585913" cy="61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56A7B28-DAAE-A64A-8294-C01438F7B9F2}"/>
              </a:ext>
            </a:extLst>
          </p:cNvPr>
          <p:cNvSpPr txBox="1"/>
          <p:nvPr/>
        </p:nvSpPr>
        <p:spPr>
          <a:xfrm>
            <a:off x="8277225" y="3733800"/>
            <a:ext cx="1585913" cy="61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4FC8232-7297-6D40-9CED-C995D4B32DF8}"/>
              </a:ext>
            </a:extLst>
          </p:cNvPr>
          <p:cNvSpPr txBox="1"/>
          <p:nvPr/>
        </p:nvSpPr>
        <p:spPr>
          <a:xfrm>
            <a:off x="1006136" y="3172215"/>
            <a:ext cx="1585913" cy="61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FE3E609-2271-6B42-AEB5-B6F48F3D52E6}"/>
              </a:ext>
            </a:extLst>
          </p:cNvPr>
          <p:cNvSpPr txBox="1"/>
          <p:nvPr/>
        </p:nvSpPr>
        <p:spPr>
          <a:xfrm>
            <a:off x="1204976" y="3999106"/>
            <a:ext cx="685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CF963BF-1112-5C47-B46D-DEFA9C0FDDBE}"/>
              </a:ext>
            </a:extLst>
          </p:cNvPr>
          <p:cNvSpPr txBox="1"/>
          <p:nvPr/>
        </p:nvSpPr>
        <p:spPr>
          <a:xfrm>
            <a:off x="5045087" y="3168441"/>
            <a:ext cx="1585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HEICF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FC11C98-8162-6F4B-96EF-C8FE672F2048}"/>
              </a:ext>
            </a:extLst>
          </p:cNvPr>
          <p:cNvSpPr txBox="1"/>
          <p:nvPr/>
        </p:nvSpPr>
        <p:spPr>
          <a:xfrm>
            <a:off x="1997932" y="3242741"/>
            <a:ext cx="1010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DGB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06CD2E-F808-5D4D-AAF5-C7757BFB6324}"/>
              </a:ext>
            </a:extLst>
          </p:cNvPr>
          <p:cNvSpPr txBox="1"/>
          <p:nvPr/>
        </p:nvSpPr>
        <p:spPr>
          <a:xfrm>
            <a:off x="6165328" y="4061364"/>
            <a:ext cx="651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2166B9-0830-1249-912E-D0AB6E864C9B}"/>
              </a:ext>
            </a:extLst>
          </p:cNvPr>
          <p:cNvSpPr txBox="1"/>
          <p:nvPr/>
        </p:nvSpPr>
        <p:spPr>
          <a:xfrm>
            <a:off x="3794531" y="4139637"/>
            <a:ext cx="9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HEI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6CA96B6-E562-524A-ACCD-FAA95E556D62}"/>
              </a:ext>
            </a:extLst>
          </p:cNvPr>
          <p:cNvSpPr txBox="1"/>
          <p:nvPr/>
        </p:nvSpPr>
        <p:spPr>
          <a:xfrm>
            <a:off x="3418694" y="4824462"/>
            <a:ext cx="637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B8F648E-B16F-D041-8826-111A2586F582}"/>
              </a:ext>
            </a:extLst>
          </p:cNvPr>
          <p:cNvSpPr txBox="1"/>
          <p:nvPr/>
        </p:nvSpPr>
        <p:spPr>
          <a:xfrm>
            <a:off x="5003295" y="4862031"/>
            <a:ext cx="631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3438552-C164-0549-A4E8-7188C7097AA7}"/>
              </a:ext>
            </a:extLst>
          </p:cNvPr>
          <p:cNvSpPr txBox="1"/>
          <p:nvPr/>
        </p:nvSpPr>
        <p:spPr>
          <a:xfrm>
            <a:off x="2404321" y="4786383"/>
            <a:ext cx="702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559926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380AB-DB0F-A343-A1A7-D7EF10B25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789271" cy="1198032"/>
          </a:xfrm>
        </p:spPr>
        <p:txBody>
          <a:bodyPr/>
          <a:lstStyle/>
          <a:p>
            <a:r>
              <a:rPr lang="en-US" sz="2400" dirty="0"/>
              <a:t>5) Multiway search tree is used for disc access. Construct a B tree of order 5 for the following data:</a:t>
            </a:r>
            <a:br>
              <a:rPr lang="en-US" sz="2400" dirty="0"/>
            </a:br>
            <a:r>
              <a:rPr lang="en-US" sz="2400" dirty="0"/>
              <a:t>1 6 7 2 11 5 10 13 12 20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E32B0-ADB3-5849-9F03-4619F3D77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1, 6, 2, 7    </a:t>
            </a:r>
          </a:p>
          <a:p>
            <a:endParaRPr lang="en-US" dirty="0"/>
          </a:p>
          <a:p>
            <a:r>
              <a:rPr lang="en-US" dirty="0"/>
              <a:t>Insert 11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Insert 5   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97298C-9AB9-D244-886B-DB8AFD67B28A}"/>
              </a:ext>
            </a:extLst>
          </p:cNvPr>
          <p:cNvSpPr/>
          <p:nvPr/>
        </p:nvSpPr>
        <p:spPr>
          <a:xfrm>
            <a:off x="3714749" y="2666999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A89A40-5D70-8347-B4D7-F60D2D2E6B2D}"/>
              </a:ext>
            </a:extLst>
          </p:cNvPr>
          <p:cNvSpPr/>
          <p:nvPr/>
        </p:nvSpPr>
        <p:spPr>
          <a:xfrm>
            <a:off x="4171949" y="2676524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424270-6ED7-6944-BF6D-720E9BBF5494}"/>
              </a:ext>
            </a:extLst>
          </p:cNvPr>
          <p:cNvSpPr/>
          <p:nvPr/>
        </p:nvSpPr>
        <p:spPr>
          <a:xfrm>
            <a:off x="4676772" y="2671760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5B5F9E-74E3-544B-8673-F90AD0074DD7}"/>
              </a:ext>
            </a:extLst>
          </p:cNvPr>
          <p:cNvSpPr/>
          <p:nvPr/>
        </p:nvSpPr>
        <p:spPr>
          <a:xfrm>
            <a:off x="5162547" y="2666999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D2DB65-893D-2743-8D54-AFA886BDC78F}"/>
              </a:ext>
            </a:extLst>
          </p:cNvPr>
          <p:cNvSpPr/>
          <p:nvPr/>
        </p:nvSpPr>
        <p:spPr>
          <a:xfrm>
            <a:off x="3576632" y="3703635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9A70AF-15EC-594B-9DE6-3D1C3FA5735E}"/>
              </a:ext>
            </a:extLst>
          </p:cNvPr>
          <p:cNvSpPr/>
          <p:nvPr/>
        </p:nvSpPr>
        <p:spPr>
          <a:xfrm>
            <a:off x="4052886" y="3698871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51CACC-516D-1640-9046-65454AFECABE}"/>
              </a:ext>
            </a:extLst>
          </p:cNvPr>
          <p:cNvSpPr/>
          <p:nvPr/>
        </p:nvSpPr>
        <p:spPr>
          <a:xfrm>
            <a:off x="4538661" y="4325933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37253E-CC21-6541-9832-BC8CFA2DC00E}"/>
              </a:ext>
            </a:extLst>
          </p:cNvPr>
          <p:cNvSpPr/>
          <p:nvPr/>
        </p:nvSpPr>
        <p:spPr>
          <a:xfrm>
            <a:off x="5629274" y="3705223"/>
            <a:ext cx="485775" cy="2857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CA92BE-BFC9-8546-9C75-672EC56A2A8A}"/>
              </a:ext>
            </a:extLst>
          </p:cNvPr>
          <p:cNvSpPr/>
          <p:nvPr/>
        </p:nvSpPr>
        <p:spPr>
          <a:xfrm>
            <a:off x="4538661" y="3271838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A158F3-E206-4F4B-8F37-3206BAB4864D}"/>
              </a:ext>
            </a:extLst>
          </p:cNvPr>
          <p:cNvSpPr/>
          <p:nvPr/>
        </p:nvSpPr>
        <p:spPr>
          <a:xfrm>
            <a:off x="5162547" y="3705223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A23E487-E285-474F-AA41-CD68A60B5207}"/>
              </a:ext>
            </a:extLst>
          </p:cNvPr>
          <p:cNvSpPr/>
          <p:nvPr/>
        </p:nvSpPr>
        <p:spPr>
          <a:xfrm>
            <a:off x="3333744" y="5106181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EDECBB6-AC96-F447-BC7A-887F32C06B8E}"/>
              </a:ext>
            </a:extLst>
          </p:cNvPr>
          <p:cNvSpPr/>
          <p:nvPr/>
        </p:nvSpPr>
        <p:spPr>
          <a:xfrm>
            <a:off x="3822497" y="5102210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C646C2-FA4D-BE4C-9E3F-CE4534EBA299}"/>
              </a:ext>
            </a:extLst>
          </p:cNvPr>
          <p:cNvSpPr/>
          <p:nvPr/>
        </p:nvSpPr>
        <p:spPr>
          <a:xfrm>
            <a:off x="4328712" y="5102210"/>
            <a:ext cx="485775" cy="2857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8AC239-0795-7047-9ED6-85630F143BF2}"/>
              </a:ext>
            </a:extLst>
          </p:cNvPr>
          <p:cNvSpPr/>
          <p:nvPr/>
        </p:nvSpPr>
        <p:spPr>
          <a:xfrm>
            <a:off x="5686421" y="5102210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DD90B4-03B4-D741-A2E9-F26C69756E7F}"/>
              </a:ext>
            </a:extLst>
          </p:cNvPr>
          <p:cNvSpPr/>
          <p:nvPr/>
        </p:nvSpPr>
        <p:spPr>
          <a:xfrm>
            <a:off x="6171403" y="5102210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94C5C2-76F5-784E-9CE4-70982C81FC7D}"/>
              </a:ext>
            </a:extLst>
          </p:cNvPr>
          <p:cNvSpPr txBox="1"/>
          <p:nvPr/>
        </p:nvSpPr>
        <p:spPr>
          <a:xfrm>
            <a:off x="6290467" y="2603500"/>
            <a:ext cx="3967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 of 5 means 4 keys possible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24093D-8656-8045-B827-123E2FCECFF7}"/>
              </a:ext>
            </a:extLst>
          </p:cNvPr>
          <p:cNvCxnSpPr/>
          <p:nvPr/>
        </p:nvCxnSpPr>
        <p:spPr>
          <a:xfrm flipH="1">
            <a:off x="3576632" y="3557588"/>
            <a:ext cx="962029" cy="141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EEC8021-E3CA-9249-B3A9-7E6E98B0A11D}"/>
              </a:ext>
            </a:extLst>
          </p:cNvPr>
          <p:cNvCxnSpPr>
            <a:cxnSpLocks/>
          </p:cNvCxnSpPr>
          <p:nvPr/>
        </p:nvCxnSpPr>
        <p:spPr>
          <a:xfrm>
            <a:off x="5032175" y="3555088"/>
            <a:ext cx="139895" cy="129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409987F-D923-6E4B-86A4-5DCDB2E15C52}"/>
              </a:ext>
            </a:extLst>
          </p:cNvPr>
          <p:cNvCxnSpPr>
            <a:cxnSpLocks/>
          </p:cNvCxnSpPr>
          <p:nvPr/>
        </p:nvCxnSpPr>
        <p:spPr>
          <a:xfrm>
            <a:off x="5032175" y="4611683"/>
            <a:ext cx="639558" cy="4810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763A4F5-0E0C-014F-B45E-CBE41596263C}"/>
              </a:ext>
            </a:extLst>
          </p:cNvPr>
          <p:cNvCxnSpPr>
            <a:cxnSpLocks/>
          </p:cNvCxnSpPr>
          <p:nvPr/>
        </p:nvCxnSpPr>
        <p:spPr>
          <a:xfrm flipH="1">
            <a:off x="3333744" y="4630733"/>
            <a:ext cx="1209678" cy="485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EBAE459-902C-4240-9013-DD7EBB68E396}"/>
              </a:ext>
            </a:extLst>
          </p:cNvPr>
          <p:cNvSpPr txBox="1"/>
          <p:nvPr/>
        </p:nvSpPr>
        <p:spPr>
          <a:xfrm>
            <a:off x="6891284" y="3615289"/>
            <a:ext cx="3967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Pushes 6 upwards as max 4 keys allowed</a:t>
            </a:r>
          </a:p>
        </p:txBody>
      </p:sp>
    </p:spTree>
    <p:extLst>
      <p:ext uri="{BB962C8B-B14F-4D97-AF65-F5344CB8AC3E}">
        <p14:creationId xmlns:p14="http://schemas.microsoft.com/office/powerpoint/2010/main" val="3896755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3C985A-C7B3-C14F-A53B-428D1D4E5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171700"/>
            <a:ext cx="8825659" cy="4457700"/>
          </a:xfrm>
        </p:spPr>
        <p:txBody>
          <a:bodyPr>
            <a:normAutofit/>
          </a:bodyPr>
          <a:lstStyle/>
          <a:p>
            <a:r>
              <a:rPr lang="en-US" dirty="0"/>
              <a:t>Insert 10, then13         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Insert 12, then 20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*Inserting 12 pushes 11 upwards    and then 20 is inserted last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8B4C08C-9A1B-FD42-81A4-7EE3242D4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789271" cy="1198032"/>
          </a:xfrm>
        </p:spPr>
        <p:txBody>
          <a:bodyPr/>
          <a:lstStyle/>
          <a:p>
            <a:r>
              <a:rPr lang="en-US" sz="2400" dirty="0"/>
              <a:t>5) Multiway search tree is used for disc access. Construct a B tree of order 5 for the following data:</a:t>
            </a:r>
            <a:br>
              <a:rPr lang="en-US" sz="2400" dirty="0"/>
            </a:br>
            <a:r>
              <a:rPr lang="en-US" sz="2400" dirty="0"/>
              <a:t>1 6 7 2 11 5 10 13 12 20</a:t>
            </a:r>
            <a:br>
              <a:rPr lang="en-US" dirty="0"/>
            </a:b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AFB95-22E7-4D48-8361-B14D09B233E4}"/>
              </a:ext>
            </a:extLst>
          </p:cNvPr>
          <p:cNvSpPr/>
          <p:nvPr/>
        </p:nvSpPr>
        <p:spPr>
          <a:xfrm>
            <a:off x="3233567" y="3235597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12FB03-FE6C-9B41-8376-8DFDFCEE4A11}"/>
              </a:ext>
            </a:extLst>
          </p:cNvPr>
          <p:cNvSpPr/>
          <p:nvPr/>
        </p:nvSpPr>
        <p:spPr>
          <a:xfrm>
            <a:off x="3721747" y="3235597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35ADFA-67A0-064E-A792-213F70479C11}"/>
              </a:ext>
            </a:extLst>
          </p:cNvPr>
          <p:cNvSpPr/>
          <p:nvPr/>
        </p:nvSpPr>
        <p:spPr>
          <a:xfrm>
            <a:off x="4171496" y="3230833"/>
            <a:ext cx="485775" cy="28575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71F7ED-8853-0D48-887E-6CA9FFDE0133}"/>
              </a:ext>
            </a:extLst>
          </p:cNvPr>
          <p:cNvSpPr/>
          <p:nvPr/>
        </p:nvSpPr>
        <p:spPr>
          <a:xfrm>
            <a:off x="5563814" y="3186105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654FEC2-918D-3543-BDA8-028FB4DACF08}"/>
              </a:ext>
            </a:extLst>
          </p:cNvPr>
          <p:cNvSpPr/>
          <p:nvPr/>
        </p:nvSpPr>
        <p:spPr>
          <a:xfrm>
            <a:off x="6534569" y="3186105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D32854E-DBB2-824C-A1F0-6E58FF5E9DB6}"/>
              </a:ext>
            </a:extLst>
          </p:cNvPr>
          <p:cNvCxnSpPr>
            <a:cxnSpLocks/>
          </p:cNvCxnSpPr>
          <p:nvPr/>
        </p:nvCxnSpPr>
        <p:spPr>
          <a:xfrm>
            <a:off x="4928225" y="2725733"/>
            <a:ext cx="639558" cy="4810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6638E64-8C78-8C44-8D56-016315495729}"/>
              </a:ext>
            </a:extLst>
          </p:cNvPr>
          <p:cNvCxnSpPr>
            <a:cxnSpLocks/>
          </p:cNvCxnSpPr>
          <p:nvPr/>
        </p:nvCxnSpPr>
        <p:spPr>
          <a:xfrm flipH="1">
            <a:off x="3233567" y="2729192"/>
            <a:ext cx="1209678" cy="485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5F3820A6-D1AC-D24B-B2E0-AF381C7F4C91}"/>
              </a:ext>
            </a:extLst>
          </p:cNvPr>
          <p:cNvSpPr/>
          <p:nvPr/>
        </p:nvSpPr>
        <p:spPr>
          <a:xfrm>
            <a:off x="6049589" y="3186105"/>
            <a:ext cx="485775" cy="2857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EAEF592-E0BE-FD44-A41E-6877E96179D6}"/>
              </a:ext>
            </a:extLst>
          </p:cNvPr>
          <p:cNvSpPr/>
          <p:nvPr/>
        </p:nvSpPr>
        <p:spPr>
          <a:xfrm>
            <a:off x="4446419" y="2439983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12CB931-2132-C84F-AF95-51974226595A}"/>
              </a:ext>
            </a:extLst>
          </p:cNvPr>
          <p:cNvSpPr/>
          <p:nvPr/>
        </p:nvSpPr>
        <p:spPr>
          <a:xfrm>
            <a:off x="7017170" y="3186105"/>
            <a:ext cx="485775" cy="2857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ABB6E8-314F-E647-AD4A-B284D64294F4}"/>
              </a:ext>
            </a:extLst>
          </p:cNvPr>
          <p:cNvSpPr/>
          <p:nvPr/>
        </p:nvSpPr>
        <p:spPr>
          <a:xfrm>
            <a:off x="4589712" y="3980658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D35673B-B7E8-7B40-99F0-C9C7D8A590B6}"/>
              </a:ext>
            </a:extLst>
          </p:cNvPr>
          <p:cNvSpPr/>
          <p:nvPr/>
        </p:nvSpPr>
        <p:spPr>
          <a:xfrm>
            <a:off x="3194446" y="4483231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D2AC31C-D455-A744-9CDC-11B264BACFF7}"/>
              </a:ext>
            </a:extLst>
          </p:cNvPr>
          <p:cNvSpPr/>
          <p:nvPr/>
        </p:nvSpPr>
        <p:spPr>
          <a:xfrm>
            <a:off x="3685721" y="4481122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A103BE3-3CB7-CD40-8707-CB3ECB21F391}"/>
              </a:ext>
            </a:extLst>
          </p:cNvPr>
          <p:cNvSpPr/>
          <p:nvPr/>
        </p:nvSpPr>
        <p:spPr>
          <a:xfrm>
            <a:off x="4175237" y="4481122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940577B-1D5A-F140-AEB9-A4EFF2BC7EC6}"/>
              </a:ext>
            </a:extLst>
          </p:cNvPr>
          <p:cNvSpPr/>
          <p:nvPr/>
        </p:nvSpPr>
        <p:spPr>
          <a:xfrm>
            <a:off x="5071517" y="3980658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3E0FB0-EDF6-8B4E-A7FD-4FABD3C8E92A}"/>
              </a:ext>
            </a:extLst>
          </p:cNvPr>
          <p:cNvSpPr/>
          <p:nvPr/>
        </p:nvSpPr>
        <p:spPr>
          <a:xfrm>
            <a:off x="4915735" y="4775198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CC2D5B6-C810-F542-B627-9953E3D40D81}"/>
              </a:ext>
            </a:extLst>
          </p:cNvPr>
          <p:cNvSpPr/>
          <p:nvPr/>
        </p:nvSpPr>
        <p:spPr>
          <a:xfrm>
            <a:off x="5397540" y="4766872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E039CF6-9F62-D041-A21B-794F54803A7D}"/>
              </a:ext>
            </a:extLst>
          </p:cNvPr>
          <p:cNvSpPr/>
          <p:nvPr/>
        </p:nvSpPr>
        <p:spPr>
          <a:xfrm>
            <a:off x="6721496" y="4761302"/>
            <a:ext cx="485775" cy="2857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AEF32AC-5645-9C49-B94C-9CDA35A28FCC}"/>
              </a:ext>
            </a:extLst>
          </p:cNvPr>
          <p:cNvSpPr/>
          <p:nvPr/>
        </p:nvSpPr>
        <p:spPr>
          <a:xfrm>
            <a:off x="7135123" y="4764877"/>
            <a:ext cx="485775" cy="28575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13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30B5599-2E7D-5A49-A5DF-E8365927D64D}"/>
              </a:ext>
            </a:extLst>
          </p:cNvPr>
          <p:cNvCxnSpPr>
            <a:cxnSpLocks/>
          </p:cNvCxnSpPr>
          <p:nvPr/>
        </p:nvCxnSpPr>
        <p:spPr>
          <a:xfrm flipH="1">
            <a:off x="3188664" y="4267729"/>
            <a:ext cx="1380810" cy="208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0FF0219-F524-8F43-A311-90F93914AC69}"/>
              </a:ext>
            </a:extLst>
          </p:cNvPr>
          <p:cNvCxnSpPr>
            <a:cxnSpLocks/>
          </p:cNvCxnSpPr>
          <p:nvPr/>
        </p:nvCxnSpPr>
        <p:spPr>
          <a:xfrm>
            <a:off x="5071517" y="4274734"/>
            <a:ext cx="326023" cy="484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DA8F1F1-204B-B943-BFB9-A58BC0F0E866}"/>
              </a:ext>
            </a:extLst>
          </p:cNvPr>
          <p:cNvCxnSpPr>
            <a:cxnSpLocks/>
          </p:cNvCxnSpPr>
          <p:nvPr/>
        </p:nvCxnSpPr>
        <p:spPr>
          <a:xfrm>
            <a:off x="5565858" y="4266408"/>
            <a:ext cx="1143803" cy="492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43A16A0-16A4-8E40-B69D-E6DEE6BD2E13}"/>
              </a:ext>
            </a:extLst>
          </p:cNvPr>
          <p:cNvSpPr/>
          <p:nvPr/>
        </p:nvSpPr>
        <p:spPr>
          <a:xfrm>
            <a:off x="7616928" y="4761302"/>
            <a:ext cx="485775" cy="2857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06399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5A14F-8ACA-4D45-941D-4FD4E7E67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389221" cy="1026582"/>
          </a:xfrm>
        </p:spPr>
        <p:txBody>
          <a:bodyPr/>
          <a:lstStyle/>
          <a:p>
            <a:r>
              <a:rPr lang="en-US" sz="2000" dirty="0"/>
              <a:t>6) Write the steps for the bubble sort using natural language or flowchart and then write an algorithm for bubble sort using appropriate notations, i.e. pseudocode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98E5E2-8430-E846-9451-199DFD7A9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9949" y="2232025"/>
            <a:ext cx="6999788" cy="419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074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1FE0F-09CC-F545-B82D-2F22CE090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procedure </a:t>
            </a:r>
            <a:r>
              <a:rPr lang="en-US" dirty="0" err="1"/>
              <a:t>short_bubble_sort</a:t>
            </a:r>
            <a:r>
              <a:rPr lang="en-US" dirty="0"/>
              <a:t>( list1)</a:t>
            </a:r>
          </a:p>
          <a:p>
            <a:pPr lvl="1"/>
            <a:r>
              <a:rPr lang="en-US" dirty="0"/>
              <a:t>set pass = 1 // starting with the first pass</a:t>
            </a:r>
          </a:p>
          <a:p>
            <a:pPr lvl="1"/>
            <a:r>
              <a:rPr lang="en-US" dirty="0"/>
              <a:t>set flag = False // new variable ‘flag’ to track swapping</a:t>
            </a:r>
          </a:p>
          <a:p>
            <a:pPr lvl="1"/>
            <a:r>
              <a:rPr lang="en-US" dirty="0"/>
              <a:t>set </a:t>
            </a:r>
            <a:r>
              <a:rPr lang="en-US" dirty="0" err="1"/>
              <a:t>i</a:t>
            </a:r>
            <a:r>
              <a:rPr lang="en-US" dirty="0"/>
              <a:t> = 0 //array index starts from 0</a:t>
            </a:r>
          </a:p>
          <a:p>
            <a:pPr lvl="1"/>
            <a:r>
              <a:rPr lang="en-US" dirty="0"/>
              <a:t>set temp = 0 //temporary storage used for swapping</a:t>
            </a:r>
          </a:p>
          <a:p>
            <a:pPr lvl="1"/>
            <a:r>
              <a:rPr lang="en-US" dirty="0"/>
              <a:t>for each item in list1 do</a:t>
            </a:r>
          </a:p>
          <a:p>
            <a:pPr lvl="2"/>
            <a:r>
              <a:rPr lang="en-US" dirty="0"/>
              <a:t>if list1[</a:t>
            </a:r>
            <a:r>
              <a:rPr lang="en-US" dirty="0" err="1"/>
              <a:t>i</a:t>
            </a:r>
            <a:r>
              <a:rPr lang="en-US" dirty="0"/>
              <a:t>]&gt;list1[i+1] then</a:t>
            </a:r>
          </a:p>
          <a:p>
            <a:pPr lvl="3"/>
            <a:r>
              <a:rPr lang="en-US" dirty="0"/>
              <a:t>temp = list1[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pPr lvl="3"/>
            <a:r>
              <a:rPr lang="en-US" dirty="0"/>
              <a:t>list1[</a:t>
            </a:r>
            <a:r>
              <a:rPr lang="en-US" dirty="0" err="1"/>
              <a:t>i</a:t>
            </a:r>
            <a:r>
              <a:rPr lang="en-US" dirty="0"/>
              <a:t>]=list1[i+1]</a:t>
            </a:r>
          </a:p>
          <a:p>
            <a:pPr lvl="3"/>
            <a:r>
              <a:rPr lang="en-US" dirty="0"/>
              <a:t>list1[i+1] = temp</a:t>
            </a:r>
          </a:p>
          <a:p>
            <a:pPr lvl="3"/>
            <a:r>
              <a:rPr lang="en-US" dirty="0"/>
              <a:t>flag = True //flag is only updated when a swap occurs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0285250-763F-5349-B46A-F82C2D77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389221" cy="1026582"/>
          </a:xfrm>
        </p:spPr>
        <p:txBody>
          <a:bodyPr/>
          <a:lstStyle/>
          <a:p>
            <a:r>
              <a:rPr lang="en-US" sz="2000" dirty="0"/>
              <a:t>6) Write the steps for the bubble sort using natural language or flowchart and then write an algorithm for bubble sort using appropriate notations, i.e. pseudocode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2962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15961</TotalTime>
  <Words>1409</Words>
  <Application>Microsoft Macintosh PowerPoint</Application>
  <PresentationFormat>Widescreen</PresentationFormat>
  <Paragraphs>175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 Boardroom</vt:lpstr>
      <vt:lpstr>SEMINAR 4: DATA STRUCTURES</vt:lpstr>
      <vt:lpstr>1. What is a linked list? Compare and contrast different types of linked list. </vt:lpstr>
      <vt:lpstr>2) Why would you prefer to implement a linked list over an array? What are the problems which may be encountered when implementing a linked list over an array? </vt:lpstr>
      <vt:lpstr>3) Discuss the advantages and disadvantages of stacks and queues implemented using a linked list. </vt:lpstr>
      <vt:lpstr>4) Construct a tree for the given inorder and postorder traversals: Inorder: D G B A H E I C F Postorder: GDBHIEFCA </vt:lpstr>
      <vt:lpstr>5) Multiway search tree is used for disc access. Construct a B tree of order 5 for the following data: 1 6 7 2 11 5 10 13 12 20 </vt:lpstr>
      <vt:lpstr>5) Multiway search tree is used for disc access. Construct a B tree of order 5 for the following data: 1 6 7 2 11 5 10 13 12 20 </vt:lpstr>
      <vt:lpstr>6) Write the steps for the bubble sort using natural language or flowchart and then write an algorithm for bubble sort using appropriate notations, i.e. pseudocode. </vt:lpstr>
      <vt:lpstr>6) Write the steps for the bubble sort using natural language or flowchart and then write an algorithm for bubble sort using appropriate notations, i.e. pseudocode. </vt:lpstr>
      <vt:lpstr>6) Write the steps for the bubble sort using natural language or flowchart and then write an algorithm for bubble sort using appropriate notations, i.e. pseudocode. </vt:lpstr>
      <vt:lpstr>7) Steps for Quicksort </vt:lpstr>
      <vt:lpstr>8. Algorithm for Sequential Search</vt:lpstr>
      <vt:lpstr>9) Write steps for a binary search using natural language or flowchart and then write an algorithm for binary search using appropriate notation, i.e. pseudocode. </vt:lpstr>
      <vt:lpstr>Pseudocode: Binary Search 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SEMINAR 4: DATA STRUCTURES</dc:title>
  <dc:creator>kknana556@gmail.com</dc:creator>
  <cp:lastModifiedBy>kknana556@gmail.com</cp:lastModifiedBy>
  <cp:revision>29</cp:revision>
  <dcterms:created xsi:type="dcterms:W3CDTF">2021-03-13T10:59:30Z</dcterms:created>
  <dcterms:modified xsi:type="dcterms:W3CDTF">2021-03-31T20:47:42Z</dcterms:modified>
</cp:coreProperties>
</file>